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schemas.openxmlformats.org/officeDocument/2006/relationships/slide" Target="slides/slide2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a3dac5aec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2a3dac5aec4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3cf06c18d0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33cf06c18d0_1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aa8116c2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g36aa8116c2d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3ca683ed35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33ca683ed35_6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3cfb37737b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33cfb37737b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3cfb37737b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33cfb37737b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3cfb37737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33cfb37737b_0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3cfb37737b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33cfb37737b_0_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de1ee67f40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2de1ee67f40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3cfb37737b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g33cfb37737b_0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3ca683ed35_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g33ca683ed35_8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6a9b410b0d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g36a9b410b0d_5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3cfb37737b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g33cfb37737b_0_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6a9b410b0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g36a9b410b0d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3cfb37737b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33cfb37737b_0_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627ef7c102_4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g3627ef7c102_4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6a9b410b0d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g36a9b410b0d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627ef7c10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g3627ef7c102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627ef7c102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g3627ef7c102_1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3cfb37737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g33cfb37737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" name="Google Shape;63;p10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1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hyperlink" Target="https://suno.com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hyperlink" Target="https://mizou.com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Relationship Id="rId4" Type="http://schemas.openxmlformats.org/officeDocument/2006/relationships/hyperlink" Target="https://beta.diffit.me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hyperlink" Target="https://turboscribe.ai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chromewebstore.google.com/detail/brisk-teaching/pcblbflgdkdfdjpjifeppkljdnaekohj" TargetMode="External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ocs.google.com/document/d/1mSn_OAA_PtBBrGGf0khTN39rC5R5SfqYYQezXPi0lGo/edit?usp=sharing" TargetMode="External"/><Relationship Id="rId4" Type="http://schemas.openxmlformats.org/officeDocument/2006/relationships/image" Target="../media/image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chromewebstore.google.com/detail/brisk-teaching/pcblbflgdkdfdjpjifeppkljdnaekohj" TargetMode="External"/><Relationship Id="rId4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aistudio.google.com/generate-speech" TargetMode="External"/><Relationship Id="rId4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Relationship Id="rId4" Type="http://schemas.openxmlformats.org/officeDocument/2006/relationships/hyperlink" Target="https://notebooklm.google.com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jpg"/><Relationship Id="rId4" Type="http://schemas.openxmlformats.org/officeDocument/2006/relationships/hyperlink" Target="https://www.facebook.com/groups/languageteachingwithai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bit.ly/ltwajoedale" TargetMode="External"/><Relationship Id="rId4" Type="http://schemas.openxmlformats.org/officeDocument/2006/relationships/image" Target="../media/image18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jpg"/><Relationship Id="rId4" Type="http://schemas.openxmlformats.org/officeDocument/2006/relationships/hyperlink" Target="https://bit.ly/languageteachingwithaijoedale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bit.ly/sisconference25" TargetMode="External"/><Relationship Id="rId4" Type="http://schemas.openxmlformats.org/officeDocument/2006/relationships/image" Target="../media/image1.jpg"/><Relationship Id="rId5" Type="http://schemas.openxmlformats.org/officeDocument/2006/relationships/hyperlink" Target="https://bit.ly/sisconference25" TargetMode="External"/><Relationship Id="rId6" Type="http://schemas.openxmlformats.org/officeDocument/2006/relationships/image" Target="../media/image1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4"/>
          <p:cNvSpPr/>
          <p:nvPr/>
        </p:nvSpPr>
        <p:spPr>
          <a:xfrm>
            <a:off x="1" y="0"/>
            <a:ext cx="8522400" cy="2286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96900" sx="90000" rotWithShape="0" algn="t" dir="7140000" dist="304800" sy="90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erson sitting at a desk using a computer&#10;&#10;Description automatically generated" id="92" name="Google Shape;92;p14"/>
          <p:cNvPicPr preferRelativeResize="0"/>
          <p:nvPr/>
        </p:nvPicPr>
        <p:blipFill rotWithShape="1">
          <a:blip r:embed="rId3">
            <a:alphaModFix/>
          </a:blip>
          <a:srcRect b="0" l="6221" r="4788" t="0"/>
          <a:stretch/>
        </p:blipFill>
        <p:spPr>
          <a:xfrm>
            <a:off x="6096000" y="1"/>
            <a:ext cx="6102825" cy="6857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" name="Google Shape;93;p14"/>
          <p:cNvGrpSpPr/>
          <p:nvPr/>
        </p:nvGrpSpPr>
        <p:grpSpPr>
          <a:xfrm>
            <a:off x="329527" y="2800666"/>
            <a:ext cx="4647000" cy="3549121"/>
            <a:chOff x="0" y="32066"/>
            <a:chExt cx="4647000" cy="3549121"/>
          </a:xfrm>
        </p:grpSpPr>
        <p:sp>
          <p:nvSpPr>
            <p:cNvPr id="94" name="Google Shape;94;p14"/>
            <p:cNvSpPr/>
            <p:nvPr/>
          </p:nvSpPr>
          <p:spPr>
            <a:xfrm>
              <a:off x="0" y="32066"/>
              <a:ext cx="4647000" cy="647700"/>
            </a:xfrm>
            <a:prstGeom prst="roundRect">
              <a:avLst>
                <a:gd fmla="val 16667" name="adj"/>
              </a:avLst>
            </a:prstGeom>
            <a:solidFill>
              <a:srgbClr val="0070C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4"/>
            <p:cNvSpPr txBox="1"/>
            <p:nvPr/>
          </p:nvSpPr>
          <p:spPr>
            <a:xfrm>
              <a:off x="31613" y="63679"/>
              <a:ext cx="4583700" cy="58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n-US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SIS Conference Digital Lab</a:t>
              </a:r>
              <a:endParaRPr b="0" i="0" sz="2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4"/>
            <p:cNvSpPr/>
            <p:nvPr/>
          </p:nvSpPr>
          <p:spPr>
            <a:xfrm>
              <a:off x="0" y="757421"/>
              <a:ext cx="4647000" cy="647700"/>
            </a:xfrm>
            <a:prstGeom prst="roundRect">
              <a:avLst>
                <a:gd fmla="val 16667" name="adj"/>
              </a:avLst>
            </a:prstGeom>
            <a:solidFill>
              <a:srgbClr val="0070C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4"/>
            <p:cNvSpPr txBox="1"/>
            <p:nvPr/>
          </p:nvSpPr>
          <p:spPr>
            <a:xfrm>
              <a:off x="31613" y="789034"/>
              <a:ext cx="4583700" cy="58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n-US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University of Leeds</a:t>
              </a:r>
              <a:endParaRPr b="0" i="0" sz="2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4"/>
            <p:cNvSpPr/>
            <p:nvPr/>
          </p:nvSpPr>
          <p:spPr>
            <a:xfrm>
              <a:off x="0" y="1482777"/>
              <a:ext cx="4647000" cy="647700"/>
            </a:xfrm>
            <a:prstGeom prst="roundRect">
              <a:avLst>
                <a:gd fmla="val 16667" name="adj"/>
              </a:avLst>
            </a:prstGeom>
            <a:solidFill>
              <a:srgbClr val="0070C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4"/>
            <p:cNvSpPr txBox="1"/>
            <p:nvPr/>
          </p:nvSpPr>
          <p:spPr>
            <a:xfrm>
              <a:off x="31613" y="1514390"/>
              <a:ext cx="4583700" cy="58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n-US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24th June</a:t>
              </a:r>
              <a:r>
                <a:rPr lang="en-US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2025 </a:t>
              </a:r>
              <a:endParaRPr b="0" i="0" sz="2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14"/>
            <p:cNvSpPr/>
            <p:nvPr/>
          </p:nvSpPr>
          <p:spPr>
            <a:xfrm>
              <a:off x="0" y="2208132"/>
              <a:ext cx="4647000" cy="647700"/>
            </a:xfrm>
            <a:prstGeom prst="roundRect">
              <a:avLst>
                <a:gd fmla="val 16667" name="adj"/>
              </a:avLst>
            </a:prstGeom>
            <a:solidFill>
              <a:srgbClr val="0070C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4"/>
            <p:cNvSpPr txBox="1"/>
            <p:nvPr/>
          </p:nvSpPr>
          <p:spPr>
            <a:xfrm>
              <a:off x="31613" y="2239745"/>
              <a:ext cx="4583700" cy="58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n-US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Joe Dale </a:t>
              </a:r>
              <a:endParaRPr b="0" i="0" sz="2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14"/>
            <p:cNvSpPr/>
            <p:nvPr/>
          </p:nvSpPr>
          <p:spPr>
            <a:xfrm>
              <a:off x="0" y="2933487"/>
              <a:ext cx="4647000" cy="647700"/>
            </a:xfrm>
            <a:prstGeom prst="roundRect">
              <a:avLst>
                <a:gd fmla="val 16667" name="adj"/>
              </a:avLst>
            </a:prstGeom>
            <a:solidFill>
              <a:srgbClr val="0070C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4"/>
            <p:cNvSpPr txBox="1"/>
            <p:nvPr/>
          </p:nvSpPr>
          <p:spPr>
            <a:xfrm>
              <a:off x="31613" y="2965100"/>
              <a:ext cx="4583700" cy="58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n-US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joedale@talk21.com</a:t>
              </a:r>
              <a:endParaRPr b="0" i="0" sz="2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4"/>
          <p:cNvSpPr txBox="1"/>
          <p:nvPr>
            <p:ph type="title"/>
          </p:nvPr>
        </p:nvSpPr>
        <p:spPr>
          <a:xfrm>
            <a:off x="329525" y="497100"/>
            <a:ext cx="9213600" cy="13425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1" lang="en-US">
                <a:solidFill>
                  <a:schemeClr val="lt1"/>
                </a:solidFill>
              </a:rPr>
              <a:t>Practical AI in Language Learning: Tools for Italian Studies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5"/>
          <p:cNvSpPr txBox="1"/>
          <p:nvPr>
            <p:ph type="title"/>
          </p:nvPr>
        </p:nvSpPr>
        <p:spPr>
          <a:xfrm>
            <a:off x="6066925" y="568525"/>
            <a:ext cx="60303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Introduction to AI in Language Education</a:t>
            </a:r>
            <a:r>
              <a:rPr lang="en-US">
                <a:solidFill>
                  <a:schemeClr val="lt1"/>
                </a:solidFill>
              </a:rPr>
              <a:t>:</a:t>
            </a:r>
            <a:endParaRPr/>
          </a:p>
        </p:txBody>
      </p:sp>
      <p:pic>
        <p:nvPicPr>
          <p:cNvPr id="111" name="Google Shape;11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959" y="1095407"/>
            <a:ext cx="4752259" cy="4752259"/>
          </a:xfrm>
          <a:custGeom>
            <a:rect b="b" l="l" r="r" t="t"/>
            <a:pathLst>
              <a:path extrusionOk="0" h="2388070" w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12" name="Google Shape;112;p15"/>
          <p:cNvGrpSpPr/>
          <p:nvPr/>
        </p:nvGrpSpPr>
        <p:grpSpPr>
          <a:xfrm>
            <a:off x="0" y="377893"/>
            <a:ext cx="1861854" cy="717514"/>
            <a:chOff x="0" y="377893"/>
            <a:chExt cx="1861854" cy="717514"/>
          </a:xfrm>
        </p:grpSpPr>
        <p:sp>
          <p:nvSpPr>
            <p:cNvPr id="113" name="Google Shape;113;p15"/>
            <p:cNvSpPr/>
            <p:nvPr/>
          </p:nvSpPr>
          <p:spPr>
            <a:xfrm>
              <a:off x="0" y="377893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0" y="817628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" name="Google Shape;115;p15"/>
          <p:cNvSpPr txBox="1"/>
          <p:nvPr>
            <p:ph idx="1" type="body"/>
          </p:nvPr>
        </p:nvSpPr>
        <p:spPr>
          <a:xfrm>
            <a:off x="6066926" y="1832200"/>
            <a:ext cx="56103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This practical session introduces a suite of AI tools that are accessible, free (or freemium), and adaptable for Italian language teaching, research transcription, and assessment. Each demonstration will be accompanied by real-world examples and time for brief participant exploration or discussion. Feel free to observe, try out tools live, or work in pairs.</a:t>
            </a:r>
            <a:endParaRPr>
              <a:solidFill>
                <a:schemeClr val="lt1"/>
              </a:solidFill>
            </a:endParaRPr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116" name="Google Shape;116;p15"/>
          <p:cNvGrpSpPr/>
          <p:nvPr/>
        </p:nvGrpSpPr>
        <p:grpSpPr>
          <a:xfrm>
            <a:off x="10428505" y="5987007"/>
            <a:ext cx="1054458" cy="469685"/>
            <a:chOff x="9841624" y="4115729"/>
            <a:chExt cx="602169" cy="268223"/>
          </a:xfrm>
        </p:grpSpPr>
        <p:sp>
          <p:nvSpPr>
            <p:cNvPr id="117" name="Google Shape;117;p15"/>
            <p:cNvSpPr/>
            <p:nvPr/>
          </p:nvSpPr>
          <p:spPr>
            <a:xfrm>
              <a:off x="9841624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9941445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10041267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10141090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10240911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6"/>
          <p:cNvSpPr txBox="1"/>
          <p:nvPr>
            <p:ph type="title"/>
          </p:nvPr>
        </p:nvSpPr>
        <p:spPr>
          <a:xfrm>
            <a:off x="6066925" y="568525"/>
            <a:ext cx="60303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How AI savvy are you?</a:t>
            </a:r>
            <a:r>
              <a:rPr lang="en-US">
                <a:solidFill>
                  <a:schemeClr val="lt1"/>
                </a:solidFill>
              </a:rPr>
              <a:t>:</a:t>
            </a:r>
            <a:endParaRPr/>
          </a:p>
        </p:txBody>
      </p:sp>
      <p:pic>
        <p:nvPicPr>
          <p:cNvPr id="128" name="Google Shape;12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959" y="1095407"/>
            <a:ext cx="4752259" cy="4752259"/>
          </a:xfrm>
          <a:custGeom>
            <a:rect b="b" l="l" r="r" t="t"/>
            <a:pathLst>
              <a:path extrusionOk="0" h="2388070" w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29" name="Google Shape;129;p16"/>
          <p:cNvGrpSpPr/>
          <p:nvPr/>
        </p:nvGrpSpPr>
        <p:grpSpPr>
          <a:xfrm>
            <a:off x="0" y="377893"/>
            <a:ext cx="1861854" cy="717514"/>
            <a:chOff x="0" y="377893"/>
            <a:chExt cx="1861854" cy="717514"/>
          </a:xfrm>
        </p:grpSpPr>
        <p:sp>
          <p:nvSpPr>
            <p:cNvPr id="130" name="Google Shape;130;p16"/>
            <p:cNvSpPr/>
            <p:nvPr/>
          </p:nvSpPr>
          <p:spPr>
            <a:xfrm>
              <a:off x="0" y="377893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6"/>
            <p:cNvSpPr/>
            <p:nvPr/>
          </p:nvSpPr>
          <p:spPr>
            <a:xfrm>
              <a:off x="0" y="817628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16"/>
          <p:cNvSpPr txBox="1"/>
          <p:nvPr>
            <p:ph idx="1" type="body"/>
          </p:nvPr>
        </p:nvSpPr>
        <p:spPr>
          <a:xfrm>
            <a:off x="6066926" y="1832200"/>
            <a:ext cx="56103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1: New to AI, with no prior experience using these tools.</a:t>
            </a:r>
            <a:endParaRPr>
              <a:solidFill>
                <a:schemeClr val="lt1"/>
              </a:solidFill>
            </a:endParaRPr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2: Has basic knowledge and has experimented with some AI tools </a:t>
            </a:r>
            <a:endParaRPr>
              <a:solidFill>
                <a:schemeClr val="lt1"/>
              </a:solidFill>
            </a:endParaRPr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3: Frequently uses AI tools for tasks such as lesson planning and resource creation.</a:t>
            </a:r>
            <a:endParaRPr>
              <a:solidFill>
                <a:schemeClr val="lt1"/>
              </a:solidFill>
            </a:endParaRPr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4: Integrating AI tools seamlessly into teaching with strong prompt engineering skills.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133" name="Google Shape;133;p16"/>
          <p:cNvGrpSpPr/>
          <p:nvPr/>
        </p:nvGrpSpPr>
        <p:grpSpPr>
          <a:xfrm>
            <a:off x="10428505" y="5987007"/>
            <a:ext cx="1054458" cy="469685"/>
            <a:chOff x="9841624" y="4115729"/>
            <a:chExt cx="602169" cy="268223"/>
          </a:xfrm>
        </p:grpSpPr>
        <p:sp>
          <p:nvSpPr>
            <p:cNvPr id="134" name="Google Shape;134;p16"/>
            <p:cNvSpPr/>
            <p:nvPr/>
          </p:nvSpPr>
          <p:spPr>
            <a:xfrm>
              <a:off x="9841624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6"/>
            <p:cNvSpPr/>
            <p:nvPr/>
          </p:nvSpPr>
          <p:spPr>
            <a:xfrm>
              <a:off x="9941445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6"/>
            <p:cNvSpPr/>
            <p:nvPr/>
          </p:nvSpPr>
          <p:spPr>
            <a:xfrm>
              <a:off x="10041267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16"/>
            <p:cNvSpPr/>
            <p:nvPr/>
          </p:nvSpPr>
          <p:spPr>
            <a:xfrm>
              <a:off x="10141090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10240911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/>
          <p:nvPr/>
        </p:nvSpPr>
        <p:spPr>
          <a:xfrm>
            <a:off x="1" y="0"/>
            <a:ext cx="8522400" cy="2286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96900" sx="90000" rotWithShape="0" algn="t" dir="7140000" dist="304800" sy="90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17"/>
          <p:cNvPicPr preferRelativeResize="0"/>
          <p:nvPr/>
        </p:nvPicPr>
        <p:blipFill rotWithShape="1">
          <a:blip r:embed="rId3">
            <a:alphaModFix/>
          </a:blip>
          <a:srcRect b="0" l="5509" r="5500" t="0"/>
          <a:stretch/>
        </p:blipFill>
        <p:spPr>
          <a:xfrm>
            <a:off x="6096000" y="1"/>
            <a:ext cx="610282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7"/>
          <p:cNvSpPr txBox="1"/>
          <p:nvPr>
            <p:ph type="title"/>
          </p:nvPr>
        </p:nvSpPr>
        <p:spPr>
          <a:xfrm>
            <a:off x="329527" y="497110"/>
            <a:ext cx="9131400" cy="13425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1" lang="en-US">
                <a:solidFill>
                  <a:schemeClr val="lt1"/>
                </a:solidFill>
              </a:rPr>
              <a:t>Enhancing Listening and Speaking with AI Tools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8"/>
          <p:cNvSpPr txBox="1"/>
          <p:nvPr>
            <p:ph type="title"/>
          </p:nvPr>
        </p:nvSpPr>
        <p:spPr>
          <a:xfrm>
            <a:off x="6234865" y="568517"/>
            <a:ext cx="52482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Suno</a:t>
            </a:r>
            <a:r>
              <a:rPr b="0" i="0" lang="en-US" u="none" strike="noStrike">
                <a:solidFill>
                  <a:schemeClr val="lt1"/>
                </a:solidFill>
              </a:rPr>
              <a:t>:</a:t>
            </a:r>
            <a:endParaRPr/>
          </a:p>
        </p:txBody>
      </p:sp>
      <p:pic>
        <p:nvPicPr>
          <p:cNvPr id="152" name="Google Shape;15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959" y="1095407"/>
            <a:ext cx="4752259" cy="4752259"/>
          </a:xfrm>
          <a:custGeom>
            <a:rect b="b" l="l" r="r" t="t"/>
            <a:pathLst>
              <a:path extrusionOk="0" h="2388070" w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53" name="Google Shape;153;p18"/>
          <p:cNvGrpSpPr/>
          <p:nvPr/>
        </p:nvGrpSpPr>
        <p:grpSpPr>
          <a:xfrm>
            <a:off x="0" y="377893"/>
            <a:ext cx="1861854" cy="717514"/>
            <a:chOff x="0" y="377893"/>
            <a:chExt cx="1861854" cy="717514"/>
          </a:xfrm>
        </p:grpSpPr>
        <p:sp>
          <p:nvSpPr>
            <p:cNvPr id="154" name="Google Shape;154;p18"/>
            <p:cNvSpPr/>
            <p:nvPr/>
          </p:nvSpPr>
          <p:spPr>
            <a:xfrm>
              <a:off x="0" y="377893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8"/>
            <p:cNvSpPr/>
            <p:nvPr/>
          </p:nvSpPr>
          <p:spPr>
            <a:xfrm>
              <a:off x="0" y="817628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6" name="Google Shape;156;p18"/>
          <p:cNvSpPr txBox="1"/>
          <p:nvPr>
            <p:ph idx="1" type="body"/>
          </p:nvPr>
        </p:nvSpPr>
        <p:spPr>
          <a:xfrm>
            <a:off x="6234875" y="1820375"/>
            <a:ext cx="52482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US">
                <a:solidFill>
                  <a:schemeClr val="lt1"/>
                </a:solidFill>
              </a:rPr>
              <a:t>Pronunciation: Realistic AI voices for accurate pronunciation.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US">
                <a:solidFill>
                  <a:schemeClr val="lt1"/>
                </a:solidFill>
              </a:rPr>
              <a:t>Custom Content: Tailored audio for diverse contexts.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US">
                <a:solidFill>
                  <a:schemeClr val="lt1"/>
                </a:solidFill>
              </a:rPr>
              <a:t>Listening: Varied voices to build comprehension skills.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US">
                <a:solidFill>
                  <a:schemeClr val="lt1"/>
                </a:solidFill>
              </a:rPr>
              <a:t>iOS and Android apps now available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157" name="Google Shape;157;p18"/>
          <p:cNvGrpSpPr/>
          <p:nvPr/>
        </p:nvGrpSpPr>
        <p:grpSpPr>
          <a:xfrm>
            <a:off x="10428505" y="5987007"/>
            <a:ext cx="1054458" cy="469685"/>
            <a:chOff x="9841624" y="4115729"/>
            <a:chExt cx="602169" cy="268223"/>
          </a:xfrm>
        </p:grpSpPr>
        <p:sp>
          <p:nvSpPr>
            <p:cNvPr id="158" name="Google Shape;158;p18"/>
            <p:cNvSpPr/>
            <p:nvPr/>
          </p:nvSpPr>
          <p:spPr>
            <a:xfrm>
              <a:off x="9841624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8"/>
            <p:cNvSpPr/>
            <p:nvPr/>
          </p:nvSpPr>
          <p:spPr>
            <a:xfrm>
              <a:off x="9941445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18"/>
            <p:cNvSpPr/>
            <p:nvPr/>
          </p:nvSpPr>
          <p:spPr>
            <a:xfrm>
              <a:off x="10041267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18"/>
            <p:cNvSpPr/>
            <p:nvPr/>
          </p:nvSpPr>
          <p:spPr>
            <a:xfrm>
              <a:off x="10141090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18"/>
            <p:cNvSpPr/>
            <p:nvPr/>
          </p:nvSpPr>
          <p:spPr>
            <a:xfrm>
              <a:off x="10240911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18"/>
          <p:cNvSpPr txBox="1"/>
          <p:nvPr/>
        </p:nvSpPr>
        <p:spPr>
          <a:xfrm>
            <a:off x="73975" y="6171700"/>
            <a:ext cx="10072800" cy="52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https://suno.com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9"/>
          <p:cNvSpPr txBox="1"/>
          <p:nvPr>
            <p:ph type="title"/>
          </p:nvPr>
        </p:nvSpPr>
        <p:spPr>
          <a:xfrm>
            <a:off x="6234865" y="568517"/>
            <a:ext cx="52482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Mizou</a:t>
            </a:r>
            <a:r>
              <a:rPr b="0" i="0" lang="en-US" u="none" strike="noStrike">
                <a:solidFill>
                  <a:schemeClr val="lt1"/>
                </a:solidFill>
              </a:rPr>
              <a:t>: </a:t>
            </a:r>
            <a:endParaRPr b="1" i="0" u="none" strike="noStrike">
              <a:solidFill>
                <a:schemeClr val="lt1"/>
              </a:solidFill>
            </a:endParaRPr>
          </a:p>
        </p:txBody>
      </p:sp>
      <p:pic>
        <p:nvPicPr>
          <p:cNvPr descr="A person holding a tablet with a screen on it&#10;&#10;Description automatically generated" id="170" name="Google Shape;17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959" y="1095407"/>
            <a:ext cx="4752259" cy="4752259"/>
          </a:xfrm>
          <a:custGeom>
            <a:rect b="b" l="l" r="r" t="t"/>
            <a:pathLst>
              <a:path extrusionOk="0" h="2388070" w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71" name="Google Shape;171;p19"/>
          <p:cNvGrpSpPr/>
          <p:nvPr/>
        </p:nvGrpSpPr>
        <p:grpSpPr>
          <a:xfrm>
            <a:off x="0" y="377893"/>
            <a:ext cx="1861854" cy="717514"/>
            <a:chOff x="0" y="377893"/>
            <a:chExt cx="1861854" cy="717514"/>
          </a:xfrm>
        </p:grpSpPr>
        <p:sp>
          <p:nvSpPr>
            <p:cNvPr id="172" name="Google Shape;172;p19"/>
            <p:cNvSpPr/>
            <p:nvPr/>
          </p:nvSpPr>
          <p:spPr>
            <a:xfrm>
              <a:off x="0" y="377893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9"/>
            <p:cNvSpPr/>
            <p:nvPr/>
          </p:nvSpPr>
          <p:spPr>
            <a:xfrm>
              <a:off x="0" y="817628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4" name="Google Shape;174;p19"/>
          <p:cNvSpPr txBox="1"/>
          <p:nvPr>
            <p:ph idx="1" type="body"/>
          </p:nvPr>
        </p:nvSpPr>
        <p:spPr>
          <a:xfrm>
            <a:off x="6234868" y="1820369"/>
            <a:ext cx="52173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• Custom multilingual Chatbots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• Suitable for all students in educational settings under teacher supervision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• Facilitates creation of real-world conversational scenarios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• Enhances speaking practice with scenario-based interactions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• Interactions are privately shared with the teacher managing the chatbot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175" name="Google Shape;175;p19"/>
          <p:cNvGrpSpPr/>
          <p:nvPr/>
        </p:nvGrpSpPr>
        <p:grpSpPr>
          <a:xfrm>
            <a:off x="10428505" y="5987007"/>
            <a:ext cx="1054458" cy="469685"/>
            <a:chOff x="9841624" y="4115729"/>
            <a:chExt cx="602169" cy="268223"/>
          </a:xfrm>
        </p:grpSpPr>
        <p:sp>
          <p:nvSpPr>
            <p:cNvPr id="176" name="Google Shape;176;p19"/>
            <p:cNvSpPr/>
            <p:nvPr/>
          </p:nvSpPr>
          <p:spPr>
            <a:xfrm>
              <a:off x="9841624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19"/>
            <p:cNvSpPr/>
            <p:nvPr/>
          </p:nvSpPr>
          <p:spPr>
            <a:xfrm>
              <a:off x="9941445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19"/>
            <p:cNvSpPr/>
            <p:nvPr/>
          </p:nvSpPr>
          <p:spPr>
            <a:xfrm>
              <a:off x="10041267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>
              <a:off x="10141090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19"/>
            <p:cNvSpPr/>
            <p:nvPr/>
          </p:nvSpPr>
          <p:spPr>
            <a:xfrm>
              <a:off x="10240911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1" name="Google Shape;181;p19"/>
          <p:cNvSpPr txBox="1"/>
          <p:nvPr/>
        </p:nvSpPr>
        <p:spPr>
          <a:xfrm>
            <a:off x="73975" y="6171700"/>
            <a:ext cx="9927900" cy="52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https://mizou.com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"/>
          <p:cNvSpPr/>
          <p:nvPr/>
        </p:nvSpPr>
        <p:spPr>
          <a:xfrm>
            <a:off x="1" y="0"/>
            <a:ext cx="8522400" cy="2286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96900" sx="90000" rotWithShape="0" algn="t" dir="7140000" dist="304800" sy="90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20"/>
          <p:cNvPicPr preferRelativeResize="0"/>
          <p:nvPr/>
        </p:nvPicPr>
        <p:blipFill rotWithShape="1">
          <a:blip r:embed="rId3">
            <a:alphaModFix/>
          </a:blip>
          <a:srcRect b="0" l="5509" r="5500" t="0"/>
          <a:stretch/>
        </p:blipFill>
        <p:spPr>
          <a:xfrm>
            <a:off x="6096000" y="1"/>
            <a:ext cx="6102828" cy="6857997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0"/>
          <p:cNvSpPr txBox="1"/>
          <p:nvPr>
            <p:ph type="title"/>
          </p:nvPr>
        </p:nvSpPr>
        <p:spPr>
          <a:xfrm>
            <a:off x="329525" y="497100"/>
            <a:ext cx="9379200" cy="13425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1" lang="en-US">
                <a:solidFill>
                  <a:schemeClr val="lt1"/>
                </a:solidFill>
              </a:rPr>
              <a:t>Enhancing Reading and Research with AI Tools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1"/>
          <p:cNvSpPr txBox="1"/>
          <p:nvPr>
            <p:ph type="title"/>
          </p:nvPr>
        </p:nvSpPr>
        <p:spPr>
          <a:xfrm>
            <a:off x="6234865" y="568517"/>
            <a:ext cx="52482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0" i="0" lang="en-US" u="none" strike="noStrike">
                <a:solidFill>
                  <a:schemeClr val="lt1"/>
                </a:solidFill>
              </a:rPr>
              <a:t>Diffit: </a:t>
            </a:r>
            <a:endParaRPr/>
          </a:p>
        </p:txBody>
      </p:sp>
      <p:pic>
        <p:nvPicPr>
          <p:cNvPr descr="A person standing in front of a classroom with a group of people&#10;&#10;Description automatically generated" id="195" name="Google Shape;19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959" y="1095407"/>
            <a:ext cx="4752259" cy="4752259"/>
          </a:xfrm>
          <a:custGeom>
            <a:rect b="b" l="l" r="r" t="t"/>
            <a:pathLst>
              <a:path extrusionOk="0" h="2388070" w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96" name="Google Shape;196;p21"/>
          <p:cNvGrpSpPr/>
          <p:nvPr/>
        </p:nvGrpSpPr>
        <p:grpSpPr>
          <a:xfrm>
            <a:off x="0" y="377893"/>
            <a:ext cx="1861854" cy="717514"/>
            <a:chOff x="0" y="377893"/>
            <a:chExt cx="1861854" cy="717514"/>
          </a:xfrm>
        </p:grpSpPr>
        <p:sp>
          <p:nvSpPr>
            <p:cNvPr id="197" name="Google Shape;197;p21"/>
            <p:cNvSpPr/>
            <p:nvPr/>
          </p:nvSpPr>
          <p:spPr>
            <a:xfrm>
              <a:off x="0" y="377893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21"/>
            <p:cNvSpPr/>
            <p:nvPr/>
          </p:nvSpPr>
          <p:spPr>
            <a:xfrm>
              <a:off x="0" y="817628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p21"/>
          <p:cNvSpPr txBox="1"/>
          <p:nvPr>
            <p:ph idx="1" type="body"/>
          </p:nvPr>
        </p:nvSpPr>
        <p:spPr>
          <a:xfrm>
            <a:off x="6234876" y="1820375"/>
            <a:ext cx="56973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413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b="0" i="0" lang="en-US" u="none" strike="noStrike">
                <a:solidFill>
                  <a:schemeClr val="lt1"/>
                </a:solidFill>
              </a:rPr>
              <a:t>Creates graded versions of different texts in different languages </a:t>
            </a:r>
            <a:endParaRPr/>
          </a:p>
          <a:p>
            <a:pPr indent="-2413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b="0" i="0" lang="en-US" u="none" strike="noStrike">
                <a:solidFill>
                  <a:schemeClr val="lt1"/>
                </a:solidFill>
              </a:rPr>
              <a:t>Enables the creation of tailored language exercises and quizzes.  </a:t>
            </a:r>
            <a:endParaRPr/>
          </a:p>
          <a:p>
            <a:pPr indent="-2413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b="0" i="0" lang="en-US" u="none" strike="noStrike">
                <a:solidFill>
                  <a:schemeClr val="lt1"/>
                </a:solidFill>
              </a:rPr>
              <a:t>Allows for YouTube clips and PDFs to be turned into listening and reading comprehension activities.</a:t>
            </a:r>
            <a:endParaRPr/>
          </a:p>
          <a:p>
            <a:pPr indent="-2413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b="0" i="0" lang="en-US" u="none" strike="noStrike">
                <a:solidFill>
                  <a:schemeClr val="lt1"/>
                </a:solidFill>
              </a:rPr>
              <a:t>Export content to Google Docs, Forms or Slides (Premium)</a:t>
            </a:r>
            <a:endParaRPr b="1" i="0" u="none" strike="noStrike">
              <a:solidFill>
                <a:schemeClr val="lt1"/>
              </a:solidFill>
            </a:endParaRPr>
          </a:p>
        </p:txBody>
      </p:sp>
      <p:grpSp>
        <p:nvGrpSpPr>
          <p:cNvPr id="200" name="Google Shape;200;p21"/>
          <p:cNvGrpSpPr/>
          <p:nvPr/>
        </p:nvGrpSpPr>
        <p:grpSpPr>
          <a:xfrm>
            <a:off x="10428505" y="5987007"/>
            <a:ext cx="1054458" cy="469685"/>
            <a:chOff x="9841624" y="4115729"/>
            <a:chExt cx="602169" cy="268223"/>
          </a:xfrm>
        </p:grpSpPr>
        <p:sp>
          <p:nvSpPr>
            <p:cNvPr id="201" name="Google Shape;201;p21"/>
            <p:cNvSpPr/>
            <p:nvPr/>
          </p:nvSpPr>
          <p:spPr>
            <a:xfrm>
              <a:off x="9841624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21"/>
            <p:cNvSpPr/>
            <p:nvPr/>
          </p:nvSpPr>
          <p:spPr>
            <a:xfrm>
              <a:off x="9941445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21"/>
            <p:cNvSpPr/>
            <p:nvPr/>
          </p:nvSpPr>
          <p:spPr>
            <a:xfrm>
              <a:off x="10041267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21"/>
            <p:cNvSpPr/>
            <p:nvPr/>
          </p:nvSpPr>
          <p:spPr>
            <a:xfrm>
              <a:off x="10141090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21"/>
            <p:cNvSpPr/>
            <p:nvPr/>
          </p:nvSpPr>
          <p:spPr>
            <a:xfrm>
              <a:off x="10240911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6" name="Google Shape;206;p21"/>
          <p:cNvSpPr txBox="1"/>
          <p:nvPr/>
        </p:nvSpPr>
        <p:spPr>
          <a:xfrm>
            <a:off x="73975" y="6171700"/>
            <a:ext cx="9927900" cy="52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https://beta.diffit.me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2"/>
          <p:cNvSpPr txBox="1"/>
          <p:nvPr>
            <p:ph type="title"/>
          </p:nvPr>
        </p:nvSpPr>
        <p:spPr>
          <a:xfrm>
            <a:off x="5308600" y="568525"/>
            <a:ext cx="66816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Turboscribe</a:t>
            </a:r>
            <a:r>
              <a:rPr lang="en-US">
                <a:solidFill>
                  <a:schemeClr val="lt1"/>
                </a:solidFill>
              </a:rPr>
              <a:t>:</a:t>
            </a:r>
            <a:endParaRPr/>
          </a:p>
        </p:txBody>
      </p:sp>
      <p:pic>
        <p:nvPicPr>
          <p:cNvPr id="213" name="Google Shape;21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959" y="1095407"/>
            <a:ext cx="4752259" cy="4752259"/>
          </a:xfrm>
          <a:custGeom>
            <a:rect b="b" l="l" r="r" t="t"/>
            <a:pathLst>
              <a:path extrusionOk="0" h="2388070" w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214" name="Google Shape;214;p22"/>
          <p:cNvGrpSpPr/>
          <p:nvPr/>
        </p:nvGrpSpPr>
        <p:grpSpPr>
          <a:xfrm>
            <a:off x="0" y="377893"/>
            <a:ext cx="1861854" cy="717514"/>
            <a:chOff x="0" y="377893"/>
            <a:chExt cx="1861854" cy="717514"/>
          </a:xfrm>
        </p:grpSpPr>
        <p:sp>
          <p:nvSpPr>
            <p:cNvPr id="215" name="Google Shape;215;p22"/>
            <p:cNvSpPr/>
            <p:nvPr/>
          </p:nvSpPr>
          <p:spPr>
            <a:xfrm>
              <a:off x="0" y="377893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22"/>
            <p:cNvSpPr/>
            <p:nvPr/>
          </p:nvSpPr>
          <p:spPr>
            <a:xfrm>
              <a:off x="0" y="817628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7" name="Google Shape;217;p22"/>
          <p:cNvSpPr txBox="1"/>
          <p:nvPr>
            <p:ph idx="1" type="body"/>
          </p:nvPr>
        </p:nvSpPr>
        <p:spPr>
          <a:xfrm>
            <a:off x="6234868" y="1820369"/>
            <a:ext cx="52173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Converts audio and video into text, ensuring accurate and reliable transcription for analysis or accessibility.</a:t>
            </a: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Use Cases: Research interviews, field recordings, CPD events</a:t>
            </a: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Supports over 98 languages, accommodating diverse linguistic needs and enhancing global learning.</a:t>
            </a: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Offers various transcript formats, including subtitles and captions, 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218" name="Google Shape;218;p22"/>
          <p:cNvGrpSpPr/>
          <p:nvPr/>
        </p:nvGrpSpPr>
        <p:grpSpPr>
          <a:xfrm>
            <a:off x="10428505" y="5987007"/>
            <a:ext cx="1054458" cy="469685"/>
            <a:chOff x="9841624" y="4115729"/>
            <a:chExt cx="602169" cy="268223"/>
          </a:xfrm>
        </p:grpSpPr>
        <p:sp>
          <p:nvSpPr>
            <p:cNvPr id="219" name="Google Shape;219;p22"/>
            <p:cNvSpPr/>
            <p:nvPr/>
          </p:nvSpPr>
          <p:spPr>
            <a:xfrm>
              <a:off x="9841624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22"/>
            <p:cNvSpPr/>
            <p:nvPr/>
          </p:nvSpPr>
          <p:spPr>
            <a:xfrm>
              <a:off x="9941445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22"/>
            <p:cNvSpPr/>
            <p:nvPr/>
          </p:nvSpPr>
          <p:spPr>
            <a:xfrm>
              <a:off x="10041267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22"/>
            <p:cNvSpPr/>
            <p:nvPr/>
          </p:nvSpPr>
          <p:spPr>
            <a:xfrm>
              <a:off x="10141090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22"/>
            <p:cNvSpPr/>
            <p:nvPr/>
          </p:nvSpPr>
          <p:spPr>
            <a:xfrm>
              <a:off x="10240911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4" name="Google Shape;224;p22"/>
          <p:cNvSpPr txBox="1"/>
          <p:nvPr/>
        </p:nvSpPr>
        <p:spPr>
          <a:xfrm>
            <a:off x="73975" y="6171700"/>
            <a:ext cx="10167000" cy="52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https://turboscribe.ai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3"/>
          <p:cNvSpPr/>
          <p:nvPr/>
        </p:nvSpPr>
        <p:spPr>
          <a:xfrm>
            <a:off x="1" y="0"/>
            <a:ext cx="8522400" cy="2286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96900" sx="90000" rotWithShape="0" algn="t" dir="7140000" dist="304800" sy="90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0" name="Google Shape;230;p23"/>
          <p:cNvPicPr preferRelativeResize="0"/>
          <p:nvPr/>
        </p:nvPicPr>
        <p:blipFill rotWithShape="1">
          <a:blip r:embed="rId3">
            <a:alphaModFix/>
          </a:blip>
          <a:srcRect b="0" l="16963" r="16956" t="0"/>
          <a:stretch/>
        </p:blipFill>
        <p:spPr>
          <a:xfrm>
            <a:off x="6096000" y="1"/>
            <a:ext cx="6102827" cy="6857997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3"/>
          <p:cNvSpPr txBox="1"/>
          <p:nvPr>
            <p:ph type="title"/>
          </p:nvPr>
        </p:nvSpPr>
        <p:spPr>
          <a:xfrm>
            <a:off x="329525" y="497100"/>
            <a:ext cx="9379200" cy="13425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1" lang="en-US">
                <a:solidFill>
                  <a:schemeClr val="lt1"/>
                </a:solidFill>
              </a:rPr>
              <a:t>AI for Assessment and Feedback</a:t>
            </a:r>
            <a:r>
              <a:rPr b="1" lang="en-US">
                <a:solidFill>
                  <a:schemeClr val="lt1"/>
                </a:solidFill>
              </a:rPr>
              <a:t> 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4"/>
          <p:cNvSpPr txBox="1"/>
          <p:nvPr>
            <p:ph type="title"/>
          </p:nvPr>
        </p:nvSpPr>
        <p:spPr>
          <a:xfrm>
            <a:off x="6234865" y="568517"/>
            <a:ext cx="52482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Brisk</a:t>
            </a:r>
            <a:r>
              <a:rPr b="0" i="0" lang="en-US" u="none" strike="noStrike">
                <a:solidFill>
                  <a:schemeClr val="lt1"/>
                </a:solidFill>
              </a:rPr>
              <a:t>:</a:t>
            </a:r>
            <a:endParaRPr/>
          </a:p>
        </p:txBody>
      </p:sp>
      <p:grpSp>
        <p:nvGrpSpPr>
          <p:cNvPr id="238" name="Google Shape;238;p24"/>
          <p:cNvGrpSpPr/>
          <p:nvPr/>
        </p:nvGrpSpPr>
        <p:grpSpPr>
          <a:xfrm>
            <a:off x="0" y="377893"/>
            <a:ext cx="1861854" cy="717514"/>
            <a:chOff x="0" y="377893"/>
            <a:chExt cx="1861854" cy="717514"/>
          </a:xfrm>
        </p:grpSpPr>
        <p:sp>
          <p:nvSpPr>
            <p:cNvPr id="239" name="Google Shape;239;p24"/>
            <p:cNvSpPr/>
            <p:nvPr/>
          </p:nvSpPr>
          <p:spPr>
            <a:xfrm>
              <a:off x="0" y="377893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24"/>
            <p:cNvSpPr/>
            <p:nvPr/>
          </p:nvSpPr>
          <p:spPr>
            <a:xfrm>
              <a:off x="0" y="817628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1" name="Google Shape;241;p24"/>
          <p:cNvSpPr txBox="1"/>
          <p:nvPr>
            <p:ph idx="1" type="body"/>
          </p:nvPr>
        </p:nvSpPr>
        <p:spPr>
          <a:xfrm>
            <a:off x="6234875" y="1820375"/>
            <a:ext cx="52482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Generate Google Slides from a web page </a:t>
            </a: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Create Google Quizzes from a Google Doc or web page</a:t>
            </a: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Provide Feedback in a Google Docs</a:t>
            </a: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Produce graded versions of text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242" name="Google Shape;242;p24"/>
          <p:cNvGrpSpPr/>
          <p:nvPr/>
        </p:nvGrpSpPr>
        <p:grpSpPr>
          <a:xfrm>
            <a:off x="10428505" y="5987007"/>
            <a:ext cx="1054458" cy="469685"/>
            <a:chOff x="9841624" y="4115729"/>
            <a:chExt cx="602169" cy="268223"/>
          </a:xfrm>
        </p:grpSpPr>
        <p:sp>
          <p:nvSpPr>
            <p:cNvPr id="243" name="Google Shape;243;p24"/>
            <p:cNvSpPr/>
            <p:nvPr/>
          </p:nvSpPr>
          <p:spPr>
            <a:xfrm>
              <a:off x="9841624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24"/>
            <p:cNvSpPr/>
            <p:nvPr/>
          </p:nvSpPr>
          <p:spPr>
            <a:xfrm>
              <a:off x="9941445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24"/>
            <p:cNvSpPr/>
            <p:nvPr/>
          </p:nvSpPr>
          <p:spPr>
            <a:xfrm>
              <a:off x="10041267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24"/>
            <p:cNvSpPr/>
            <p:nvPr/>
          </p:nvSpPr>
          <p:spPr>
            <a:xfrm>
              <a:off x="10141090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24"/>
            <p:cNvSpPr/>
            <p:nvPr/>
          </p:nvSpPr>
          <p:spPr>
            <a:xfrm>
              <a:off x="10240911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8" name="Google Shape;248;p24"/>
          <p:cNvSpPr txBox="1"/>
          <p:nvPr/>
        </p:nvSpPr>
        <p:spPr>
          <a:xfrm>
            <a:off x="73975" y="6171700"/>
            <a:ext cx="10072800" cy="52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https://chromewebstore.google.com/detail/brisk-teaching/pcblbflgdkdfdjpjifeppkljdnaekohj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Google Shape;24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9959" y="1095407"/>
            <a:ext cx="4752259" cy="4752259"/>
          </a:xfrm>
          <a:custGeom>
            <a:rect b="b" l="l" r="r" t="t"/>
            <a:pathLst>
              <a:path extrusionOk="0" h="2388070" w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5"/>
          <p:cNvSpPr txBox="1"/>
          <p:nvPr>
            <p:ph type="title"/>
          </p:nvPr>
        </p:nvSpPr>
        <p:spPr>
          <a:xfrm>
            <a:off x="6234865" y="568517"/>
            <a:ext cx="52482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MS Forms Prompt</a:t>
            </a:r>
            <a:r>
              <a:rPr b="0" i="0" lang="en-US" u="none" strike="noStrike">
                <a:solidFill>
                  <a:schemeClr val="lt1"/>
                </a:solidFill>
              </a:rPr>
              <a:t>:</a:t>
            </a:r>
            <a:endParaRPr/>
          </a:p>
        </p:txBody>
      </p:sp>
      <p:grpSp>
        <p:nvGrpSpPr>
          <p:cNvPr id="256" name="Google Shape;256;p25"/>
          <p:cNvGrpSpPr/>
          <p:nvPr/>
        </p:nvGrpSpPr>
        <p:grpSpPr>
          <a:xfrm>
            <a:off x="0" y="377893"/>
            <a:ext cx="1861854" cy="717514"/>
            <a:chOff x="0" y="377893"/>
            <a:chExt cx="1861854" cy="717514"/>
          </a:xfrm>
        </p:grpSpPr>
        <p:sp>
          <p:nvSpPr>
            <p:cNvPr id="257" name="Google Shape;257;p25"/>
            <p:cNvSpPr/>
            <p:nvPr/>
          </p:nvSpPr>
          <p:spPr>
            <a:xfrm>
              <a:off x="0" y="377893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25"/>
            <p:cNvSpPr/>
            <p:nvPr/>
          </p:nvSpPr>
          <p:spPr>
            <a:xfrm>
              <a:off x="0" y="817628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9" name="Google Shape;259;p25"/>
          <p:cNvSpPr txBox="1"/>
          <p:nvPr>
            <p:ph idx="1" type="body"/>
          </p:nvPr>
        </p:nvSpPr>
        <p:spPr>
          <a:xfrm>
            <a:off x="6234875" y="1820375"/>
            <a:ext cx="52482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Quickly generates multiple-choice quizzes with correct answers indicated.</a:t>
            </a: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Creates Word documents pre-formatted for seamless Microsoft Forms import.</a:t>
            </a: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Automates self-marking quiz setup with minimal effort.</a:t>
            </a: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Saves time and streamlines quiz creation for educators.</a:t>
            </a:r>
            <a:endParaRPr>
              <a:solidFill>
                <a:schemeClr val="lt1"/>
              </a:solidFill>
            </a:endParaRPr>
          </a:p>
          <a:p>
            <a:pPr indent="-2286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260" name="Google Shape;260;p25"/>
          <p:cNvGrpSpPr/>
          <p:nvPr/>
        </p:nvGrpSpPr>
        <p:grpSpPr>
          <a:xfrm>
            <a:off x="10428505" y="5987007"/>
            <a:ext cx="1054458" cy="469685"/>
            <a:chOff x="9841624" y="4115729"/>
            <a:chExt cx="602169" cy="268223"/>
          </a:xfrm>
        </p:grpSpPr>
        <p:sp>
          <p:nvSpPr>
            <p:cNvPr id="261" name="Google Shape;261;p25"/>
            <p:cNvSpPr/>
            <p:nvPr/>
          </p:nvSpPr>
          <p:spPr>
            <a:xfrm>
              <a:off x="9841624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25"/>
            <p:cNvSpPr/>
            <p:nvPr/>
          </p:nvSpPr>
          <p:spPr>
            <a:xfrm>
              <a:off x="9941445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25"/>
            <p:cNvSpPr/>
            <p:nvPr/>
          </p:nvSpPr>
          <p:spPr>
            <a:xfrm>
              <a:off x="10041267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25"/>
            <p:cNvSpPr/>
            <p:nvPr/>
          </p:nvSpPr>
          <p:spPr>
            <a:xfrm>
              <a:off x="10141090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25"/>
            <p:cNvSpPr/>
            <p:nvPr/>
          </p:nvSpPr>
          <p:spPr>
            <a:xfrm>
              <a:off x="10240911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6" name="Google Shape;266;p25"/>
          <p:cNvSpPr txBox="1"/>
          <p:nvPr/>
        </p:nvSpPr>
        <p:spPr>
          <a:xfrm>
            <a:off x="73975" y="6171700"/>
            <a:ext cx="10072800" cy="52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https://docs.google.com/document/d/1mSn_OAA_PtBBrGGf0khTN39rC5R5SfqYYQezXPi0lGo/edit?usp=sharing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7" name="Google Shape;267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9959" y="1095407"/>
            <a:ext cx="4752259" cy="4752259"/>
          </a:xfrm>
          <a:custGeom>
            <a:rect b="b" l="l" r="r" t="t"/>
            <a:pathLst>
              <a:path extrusionOk="0" h="2388070" w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6"/>
          <p:cNvSpPr txBox="1"/>
          <p:nvPr>
            <p:ph type="title"/>
          </p:nvPr>
        </p:nvSpPr>
        <p:spPr>
          <a:xfrm>
            <a:off x="6234865" y="568517"/>
            <a:ext cx="52482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Brisk Podcasts</a:t>
            </a:r>
            <a:r>
              <a:rPr b="0" i="0" lang="en-US" u="none" strike="noStrike">
                <a:solidFill>
                  <a:schemeClr val="lt1"/>
                </a:solidFill>
              </a:rPr>
              <a:t>:</a:t>
            </a:r>
            <a:endParaRPr/>
          </a:p>
        </p:txBody>
      </p:sp>
      <p:grpSp>
        <p:nvGrpSpPr>
          <p:cNvPr id="274" name="Google Shape;274;p26"/>
          <p:cNvGrpSpPr/>
          <p:nvPr/>
        </p:nvGrpSpPr>
        <p:grpSpPr>
          <a:xfrm>
            <a:off x="0" y="377893"/>
            <a:ext cx="1861854" cy="717514"/>
            <a:chOff x="0" y="377893"/>
            <a:chExt cx="1861854" cy="717514"/>
          </a:xfrm>
        </p:grpSpPr>
        <p:sp>
          <p:nvSpPr>
            <p:cNvPr id="275" name="Google Shape;275;p26"/>
            <p:cNvSpPr/>
            <p:nvPr/>
          </p:nvSpPr>
          <p:spPr>
            <a:xfrm>
              <a:off x="0" y="377893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26"/>
            <p:cNvSpPr/>
            <p:nvPr/>
          </p:nvSpPr>
          <p:spPr>
            <a:xfrm>
              <a:off x="0" y="817628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7" name="Google Shape;277;p26"/>
          <p:cNvSpPr txBox="1"/>
          <p:nvPr>
            <p:ph idx="1" type="body"/>
          </p:nvPr>
        </p:nvSpPr>
        <p:spPr>
          <a:xfrm>
            <a:off x="6234875" y="1820375"/>
            <a:ext cx="52482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Turn any webpage, Google Doc, or Slide into a podcast</a:t>
            </a: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Create short audio dialogues in multiple languages </a:t>
            </a: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Use Boost to add interactive comprehension tasks and chatbot support</a:t>
            </a: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Generate transcripts to create vocabulary, grammar, and speaking activities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278" name="Google Shape;278;p26"/>
          <p:cNvGrpSpPr/>
          <p:nvPr/>
        </p:nvGrpSpPr>
        <p:grpSpPr>
          <a:xfrm>
            <a:off x="10428505" y="5987007"/>
            <a:ext cx="1054458" cy="469685"/>
            <a:chOff x="9841624" y="4115729"/>
            <a:chExt cx="602169" cy="268223"/>
          </a:xfrm>
        </p:grpSpPr>
        <p:sp>
          <p:nvSpPr>
            <p:cNvPr id="279" name="Google Shape;279;p26"/>
            <p:cNvSpPr/>
            <p:nvPr/>
          </p:nvSpPr>
          <p:spPr>
            <a:xfrm>
              <a:off x="9841624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26"/>
            <p:cNvSpPr/>
            <p:nvPr/>
          </p:nvSpPr>
          <p:spPr>
            <a:xfrm>
              <a:off x="9941445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26"/>
            <p:cNvSpPr/>
            <p:nvPr/>
          </p:nvSpPr>
          <p:spPr>
            <a:xfrm>
              <a:off x="10041267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26"/>
            <p:cNvSpPr/>
            <p:nvPr/>
          </p:nvSpPr>
          <p:spPr>
            <a:xfrm>
              <a:off x="10141090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26"/>
            <p:cNvSpPr/>
            <p:nvPr/>
          </p:nvSpPr>
          <p:spPr>
            <a:xfrm>
              <a:off x="10240911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4" name="Google Shape;284;p26"/>
          <p:cNvSpPr txBox="1"/>
          <p:nvPr/>
        </p:nvSpPr>
        <p:spPr>
          <a:xfrm>
            <a:off x="73975" y="6171700"/>
            <a:ext cx="10072800" cy="52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https://chromewebstore.google.com/detail/brisk-teaching/pcblbflgdkdfdjpjifeppkljdnaekohj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5" name="Google Shape;285;p26" title="96a83042-8f42-4f91-bd8a-cfce91a46c1a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9959" y="1095407"/>
            <a:ext cx="4752259" cy="4752259"/>
          </a:xfrm>
          <a:custGeom>
            <a:rect b="b" l="l" r="r" t="t"/>
            <a:pathLst>
              <a:path extrusionOk="0" h="2388070" w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7"/>
          <p:cNvSpPr txBox="1"/>
          <p:nvPr>
            <p:ph type="title"/>
          </p:nvPr>
        </p:nvSpPr>
        <p:spPr>
          <a:xfrm>
            <a:off x="6234865" y="568517"/>
            <a:ext cx="52482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Google AI Studio</a:t>
            </a:r>
            <a:r>
              <a:rPr b="0" i="0" lang="en-US" u="none" strike="noStrike">
                <a:solidFill>
                  <a:schemeClr val="lt1"/>
                </a:solidFill>
              </a:rPr>
              <a:t>:</a:t>
            </a:r>
            <a:endParaRPr/>
          </a:p>
        </p:txBody>
      </p:sp>
      <p:grpSp>
        <p:nvGrpSpPr>
          <p:cNvPr id="292" name="Google Shape;292;p27"/>
          <p:cNvGrpSpPr/>
          <p:nvPr/>
        </p:nvGrpSpPr>
        <p:grpSpPr>
          <a:xfrm>
            <a:off x="0" y="377893"/>
            <a:ext cx="1861854" cy="717514"/>
            <a:chOff x="0" y="377893"/>
            <a:chExt cx="1861854" cy="717514"/>
          </a:xfrm>
        </p:grpSpPr>
        <p:sp>
          <p:nvSpPr>
            <p:cNvPr id="293" name="Google Shape;293;p27"/>
            <p:cNvSpPr/>
            <p:nvPr/>
          </p:nvSpPr>
          <p:spPr>
            <a:xfrm>
              <a:off x="0" y="377893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27"/>
            <p:cNvSpPr/>
            <p:nvPr/>
          </p:nvSpPr>
          <p:spPr>
            <a:xfrm>
              <a:off x="0" y="817628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5" name="Google Shape;295;p27"/>
          <p:cNvSpPr txBox="1"/>
          <p:nvPr>
            <p:ph idx="1" type="body"/>
          </p:nvPr>
        </p:nvSpPr>
        <p:spPr>
          <a:xfrm>
            <a:off x="6234875" y="1820375"/>
            <a:ext cx="52482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Select the Native speech generation tool.</a:t>
            </a: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Write a dialogue script, labeling each speaker.</a:t>
            </a: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Assign different AI voices to each speaker.</a:t>
            </a: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Generate and download the audio with both voices.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296" name="Google Shape;296;p27"/>
          <p:cNvGrpSpPr/>
          <p:nvPr/>
        </p:nvGrpSpPr>
        <p:grpSpPr>
          <a:xfrm>
            <a:off x="10428505" y="5987007"/>
            <a:ext cx="1054458" cy="469685"/>
            <a:chOff x="9841624" y="4115729"/>
            <a:chExt cx="602169" cy="268223"/>
          </a:xfrm>
        </p:grpSpPr>
        <p:sp>
          <p:nvSpPr>
            <p:cNvPr id="297" name="Google Shape;297;p27"/>
            <p:cNvSpPr/>
            <p:nvPr/>
          </p:nvSpPr>
          <p:spPr>
            <a:xfrm>
              <a:off x="9841624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27"/>
            <p:cNvSpPr/>
            <p:nvPr/>
          </p:nvSpPr>
          <p:spPr>
            <a:xfrm>
              <a:off x="9941445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27"/>
            <p:cNvSpPr/>
            <p:nvPr/>
          </p:nvSpPr>
          <p:spPr>
            <a:xfrm>
              <a:off x="10041267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27"/>
            <p:cNvSpPr/>
            <p:nvPr/>
          </p:nvSpPr>
          <p:spPr>
            <a:xfrm>
              <a:off x="10141090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27"/>
            <p:cNvSpPr/>
            <p:nvPr/>
          </p:nvSpPr>
          <p:spPr>
            <a:xfrm>
              <a:off x="10240911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2" name="Google Shape;302;p27"/>
          <p:cNvSpPr txBox="1"/>
          <p:nvPr/>
        </p:nvSpPr>
        <p:spPr>
          <a:xfrm>
            <a:off x="73975" y="6171700"/>
            <a:ext cx="10072800" cy="52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https://aistudio.google.com/generate-speech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3" name="Google Shape;303;p27" title="ChatGPT Image Jun 23, 2025, 10_42_11 PM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9959" y="1095407"/>
            <a:ext cx="4752259" cy="4752259"/>
          </a:xfrm>
          <a:custGeom>
            <a:rect b="b" l="l" r="r" t="t"/>
            <a:pathLst>
              <a:path extrusionOk="0" h="2388070" w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8"/>
          <p:cNvSpPr txBox="1"/>
          <p:nvPr>
            <p:ph type="title"/>
          </p:nvPr>
        </p:nvSpPr>
        <p:spPr>
          <a:xfrm>
            <a:off x="6234865" y="568517"/>
            <a:ext cx="52482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NotebookLM</a:t>
            </a:r>
            <a:r>
              <a:rPr b="0" i="0" lang="en-US" u="none" strike="noStrike">
                <a:solidFill>
                  <a:schemeClr val="lt1"/>
                </a:solidFill>
              </a:rPr>
              <a:t>:</a:t>
            </a:r>
            <a:endParaRPr/>
          </a:p>
        </p:txBody>
      </p:sp>
      <p:pic>
        <p:nvPicPr>
          <p:cNvPr id="310" name="Google Shape;310;p28"/>
          <p:cNvPicPr preferRelativeResize="0"/>
          <p:nvPr/>
        </p:nvPicPr>
        <p:blipFill rotWithShape="1">
          <a:blip r:embed="rId3">
            <a:alphaModFix/>
          </a:blip>
          <a:srcRect b="0" l="21482" r="21476" t="0"/>
          <a:stretch/>
        </p:blipFill>
        <p:spPr>
          <a:xfrm>
            <a:off x="739959" y="1095407"/>
            <a:ext cx="4752259" cy="4752259"/>
          </a:xfrm>
          <a:custGeom>
            <a:rect b="b" l="l" r="r" t="t"/>
            <a:pathLst>
              <a:path extrusionOk="0" h="2388070" w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11" name="Google Shape;311;p28"/>
          <p:cNvGrpSpPr/>
          <p:nvPr/>
        </p:nvGrpSpPr>
        <p:grpSpPr>
          <a:xfrm>
            <a:off x="0" y="377893"/>
            <a:ext cx="1861854" cy="717514"/>
            <a:chOff x="0" y="377893"/>
            <a:chExt cx="1861854" cy="717514"/>
          </a:xfrm>
        </p:grpSpPr>
        <p:sp>
          <p:nvSpPr>
            <p:cNvPr id="312" name="Google Shape;312;p28"/>
            <p:cNvSpPr/>
            <p:nvPr/>
          </p:nvSpPr>
          <p:spPr>
            <a:xfrm>
              <a:off x="0" y="377893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28"/>
            <p:cNvSpPr/>
            <p:nvPr/>
          </p:nvSpPr>
          <p:spPr>
            <a:xfrm>
              <a:off x="0" y="817628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4" name="Google Shape;314;p28"/>
          <p:cNvSpPr txBox="1"/>
          <p:nvPr>
            <p:ph idx="1" type="body"/>
          </p:nvPr>
        </p:nvSpPr>
        <p:spPr>
          <a:xfrm>
            <a:off x="6234875" y="1820375"/>
            <a:ext cx="52482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Generate engaging audio summaries of lesson content or reading materials for students.</a:t>
            </a: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Provide personalised feedback on assignments in the form of a podcast-style discussion.</a:t>
            </a: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Enhance accessibility by offering alternative learning formats through audio-based content.</a:t>
            </a:r>
            <a:endParaRPr>
              <a:solidFill>
                <a:schemeClr val="lt1"/>
              </a:solidFill>
            </a:endParaRPr>
          </a:p>
          <a:p>
            <a:pPr indent="22860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315" name="Google Shape;315;p28"/>
          <p:cNvGrpSpPr/>
          <p:nvPr/>
        </p:nvGrpSpPr>
        <p:grpSpPr>
          <a:xfrm>
            <a:off x="10428505" y="5987007"/>
            <a:ext cx="1054458" cy="469685"/>
            <a:chOff x="9841624" y="4115729"/>
            <a:chExt cx="602169" cy="268223"/>
          </a:xfrm>
        </p:grpSpPr>
        <p:sp>
          <p:nvSpPr>
            <p:cNvPr id="316" name="Google Shape;316;p28"/>
            <p:cNvSpPr/>
            <p:nvPr/>
          </p:nvSpPr>
          <p:spPr>
            <a:xfrm>
              <a:off x="9841624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28"/>
            <p:cNvSpPr/>
            <p:nvPr/>
          </p:nvSpPr>
          <p:spPr>
            <a:xfrm>
              <a:off x="9941445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28"/>
            <p:cNvSpPr/>
            <p:nvPr/>
          </p:nvSpPr>
          <p:spPr>
            <a:xfrm>
              <a:off x="10041267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28"/>
            <p:cNvSpPr/>
            <p:nvPr/>
          </p:nvSpPr>
          <p:spPr>
            <a:xfrm>
              <a:off x="10141090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28"/>
            <p:cNvSpPr/>
            <p:nvPr/>
          </p:nvSpPr>
          <p:spPr>
            <a:xfrm>
              <a:off x="10240911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1" name="Google Shape;321;p28"/>
          <p:cNvSpPr txBox="1"/>
          <p:nvPr/>
        </p:nvSpPr>
        <p:spPr>
          <a:xfrm>
            <a:off x="73975" y="6171700"/>
            <a:ext cx="10072800" cy="52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https://notebooklm.google.com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29"/>
          <p:cNvSpPr txBox="1"/>
          <p:nvPr>
            <p:ph type="title"/>
          </p:nvPr>
        </p:nvSpPr>
        <p:spPr>
          <a:xfrm>
            <a:off x="6234865" y="568517"/>
            <a:ext cx="52482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0" i="0" lang="en-US" u="none" strike="noStrike">
                <a:solidFill>
                  <a:schemeClr val="lt1"/>
                </a:solidFill>
              </a:rPr>
              <a:t>Conclusion:</a:t>
            </a:r>
            <a:endParaRPr/>
          </a:p>
        </p:txBody>
      </p:sp>
      <p:pic>
        <p:nvPicPr>
          <p:cNvPr id="328" name="Google Shape;32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959" y="1095407"/>
            <a:ext cx="4752259" cy="4752259"/>
          </a:xfrm>
          <a:custGeom>
            <a:rect b="b" l="l" r="r" t="t"/>
            <a:pathLst>
              <a:path extrusionOk="0" h="2388070" w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29" name="Google Shape;329;p29"/>
          <p:cNvGrpSpPr/>
          <p:nvPr/>
        </p:nvGrpSpPr>
        <p:grpSpPr>
          <a:xfrm>
            <a:off x="0" y="377893"/>
            <a:ext cx="1861854" cy="717514"/>
            <a:chOff x="0" y="377893"/>
            <a:chExt cx="1861854" cy="717514"/>
          </a:xfrm>
        </p:grpSpPr>
        <p:sp>
          <p:nvSpPr>
            <p:cNvPr id="330" name="Google Shape;330;p29"/>
            <p:cNvSpPr/>
            <p:nvPr/>
          </p:nvSpPr>
          <p:spPr>
            <a:xfrm>
              <a:off x="0" y="377893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29"/>
            <p:cNvSpPr/>
            <p:nvPr/>
          </p:nvSpPr>
          <p:spPr>
            <a:xfrm>
              <a:off x="0" y="817628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2" name="Google Shape;332;p29"/>
          <p:cNvGrpSpPr/>
          <p:nvPr/>
        </p:nvGrpSpPr>
        <p:grpSpPr>
          <a:xfrm>
            <a:off x="10428505" y="5987007"/>
            <a:ext cx="1054458" cy="469685"/>
            <a:chOff x="9841624" y="4115729"/>
            <a:chExt cx="602169" cy="268223"/>
          </a:xfrm>
        </p:grpSpPr>
        <p:sp>
          <p:nvSpPr>
            <p:cNvPr id="333" name="Google Shape;333;p29"/>
            <p:cNvSpPr/>
            <p:nvPr/>
          </p:nvSpPr>
          <p:spPr>
            <a:xfrm>
              <a:off x="9841624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29"/>
            <p:cNvSpPr/>
            <p:nvPr/>
          </p:nvSpPr>
          <p:spPr>
            <a:xfrm>
              <a:off x="9941445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29"/>
            <p:cNvSpPr/>
            <p:nvPr/>
          </p:nvSpPr>
          <p:spPr>
            <a:xfrm>
              <a:off x="10041267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29"/>
            <p:cNvSpPr/>
            <p:nvPr/>
          </p:nvSpPr>
          <p:spPr>
            <a:xfrm>
              <a:off x="10141090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29"/>
            <p:cNvSpPr/>
            <p:nvPr/>
          </p:nvSpPr>
          <p:spPr>
            <a:xfrm>
              <a:off x="10240911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30"/>
          <p:cNvSpPr txBox="1"/>
          <p:nvPr>
            <p:ph type="title"/>
          </p:nvPr>
        </p:nvSpPr>
        <p:spPr>
          <a:xfrm>
            <a:off x="5308600" y="568525"/>
            <a:ext cx="66816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Language Teaching with AI:</a:t>
            </a:r>
            <a:endParaRPr/>
          </a:p>
        </p:txBody>
      </p:sp>
      <p:pic>
        <p:nvPicPr>
          <p:cNvPr id="344" name="Google Shape;344;p30"/>
          <p:cNvPicPr preferRelativeResize="0"/>
          <p:nvPr/>
        </p:nvPicPr>
        <p:blipFill rotWithShape="1">
          <a:blip r:embed="rId3">
            <a:alphaModFix/>
          </a:blip>
          <a:srcRect b="5760" l="0" r="0" t="5760"/>
          <a:stretch/>
        </p:blipFill>
        <p:spPr>
          <a:xfrm>
            <a:off x="739959" y="1095407"/>
            <a:ext cx="4752259" cy="4752259"/>
          </a:xfrm>
          <a:custGeom>
            <a:rect b="b" l="l" r="r" t="t"/>
            <a:pathLst>
              <a:path extrusionOk="0" h="2388070" w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45" name="Google Shape;345;p30"/>
          <p:cNvGrpSpPr/>
          <p:nvPr/>
        </p:nvGrpSpPr>
        <p:grpSpPr>
          <a:xfrm>
            <a:off x="0" y="377893"/>
            <a:ext cx="1861854" cy="717514"/>
            <a:chOff x="0" y="377893"/>
            <a:chExt cx="1861854" cy="717514"/>
          </a:xfrm>
        </p:grpSpPr>
        <p:sp>
          <p:nvSpPr>
            <p:cNvPr id="346" name="Google Shape;346;p30"/>
            <p:cNvSpPr/>
            <p:nvPr/>
          </p:nvSpPr>
          <p:spPr>
            <a:xfrm>
              <a:off x="0" y="377893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30"/>
            <p:cNvSpPr/>
            <p:nvPr/>
          </p:nvSpPr>
          <p:spPr>
            <a:xfrm>
              <a:off x="0" y="817628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8" name="Google Shape;348;p30"/>
          <p:cNvSpPr txBox="1"/>
          <p:nvPr>
            <p:ph idx="1" type="body"/>
          </p:nvPr>
        </p:nvSpPr>
        <p:spPr>
          <a:xfrm>
            <a:off x="6234868" y="1820369"/>
            <a:ext cx="52173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Facebook group run by Joe Dale</a:t>
            </a: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Over 5800 members</a:t>
            </a:r>
            <a:endParaRPr>
              <a:solidFill>
                <a:schemeClr val="lt1"/>
              </a:solidFill>
            </a:endParaRPr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solidFill>
                  <a:schemeClr val="lt1"/>
                </a:solidFill>
              </a:rPr>
              <a:t>A great place to share and learn with other language teachers!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349" name="Google Shape;349;p30"/>
          <p:cNvGrpSpPr/>
          <p:nvPr/>
        </p:nvGrpSpPr>
        <p:grpSpPr>
          <a:xfrm>
            <a:off x="10428505" y="5987007"/>
            <a:ext cx="1054458" cy="469685"/>
            <a:chOff x="9841624" y="4115729"/>
            <a:chExt cx="602169" cy="268223"/>
          </a:xfrm>
        </p:grpSpPr>
        <p:sp>
          <p:nvSpPr>
            <p:cNvPr id="350" name="Google Shape;350;p30"/>
            <p:cNvSpPr/>
            <p:nvPr/>
          </p:nvSpPr>
          <p:spPr>
            <a:xfrm>
              <a:off x="9841624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30"/>
            <p:cNvSpPr/>
            <p:nvPr/>
          </p:nvSpPr>
          <p:spPr>
            <a:xfrm>
              <a:off x="9941445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30"/>
            <p:cNvSpPr/>
            <p:nvPr/>
          </p:nvSpPr>
          <p:spPr>
            <a:xfrm>
              <a:off x="10041267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30"/>
            <p:cNvSpPr/>
            <p:nvPr/>
          </p:nvSpPr>
          <p:spPr>
            <a:xfrm>
              <a:off x="10141090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30"/>
            <p:cNvSpPr/>
            <p:nvPr/>
          </p:nvSpPr>
          <p:spPr>
            <a:xfrm>
              <a:off x="10240911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5" name="Google Shape;355;p30"/>
          <p:cNvSpPr txBox="1"/>
          <p:nvPr/>
        </p:nvSpPr>
        <p:spPr>
          <a:xfrm>
            <a:off x="73975" y="6171700"/>
            <a:ext cx="9927900" cy="52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https://www.facebook.com/groups/languageteachingwithai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31"/>
          <p:cNvSpPr txBox="1"/>
          <p:nvPr>
            <p:ph type="title"/>
          </p:nvPr>
        </p:nvSpPr>
        <p:spPr>
          <a:xfrm>
            <a:off x="5308600" y="568525"/>
            <a:ext cx="67887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Language Teaching with AI: webinar series (2026 Edition)</a:t>
            </a:r>
            <a:endParaRPr/>
          </a:p>
        </p:txBody>
      </p:sp>
      <p:grpSp>
        <p:nvGrpSpPr>
          <p:cNvPr id="362" name="Google Shape;362;p31"/>
          <p:cNvGrpSpPr/>
          <p:nvPr/>
        </p:nvGrpSpPr>
        <p:grpSpPr>
          <a:xfrm>
            <a:off x="0" y="377893"/>
            <a:ext cx="1861854" cy="717514"/>
            <a:chOff x="0" y="377893"/>
            <a:chExt cx="1861854" cy="717514"/>
          </a:xfrm>
        </p:grpSpPr>
        <p:sp>
          <p:nvSpPr>
            <p:cNvPr id="363" name="Google Shape;363;p31"/>
            <p:cNvSpPr/>
            <p:nvPr/>
          </p:nvSpPr>
          <p:spPr>
            <a:xfrm>
              <a:off x="0" y="377893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31"/>
            <p:cNvSpPr/>
            <p:nvPr/>
          </p:nvSpPr>
          <p:spPr>
            <a:xfrm>
              <a:off x="0" y="817628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5" name="Google Shape;365;p31"/>
          <p:cNvSpPr txBox="1"/>
          <p:nvPr>
            <p:ph idx="1" type="body"/>
          </p:nvPr>
        </p:nvSpPr>
        <p:spPr>
          <a:xfrm>
            <a:off x="6234875" y="1820375"/>
            <a:ext cx="5649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20028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64286"/>
              <a:buChar char="●"/>
            </a:pPr>
            <a:r>
              <a:rPr lang="en-US">
                <a:solidFill>
                  <a:schemeClr val="lt1"/>
                </a:solidFill>
              </a:rPr>
              <a:t>4 recorded webinars</a:t>
            </a:r>
            <a:endParaRPr>
              <a:solidFill>
                <a:schemeClr val="lt1"/>
              </a:solidFill>
            </a:endParaRPr>
          </a:p>
          <a:p>
            <a:pPr indent="-220028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64286"/>
              <a:buChar char="●"/>
            </a:pPr>
            <a:r>
              <a:rPr lang="en-US">
                <a:solidFill>
                  <a:schemeClr val="lt1"/>
                </a:solidFill>
              </a:rPr>
              <a:t>Enhancing Listening, Speaking, Reading &amp; Writing</a:t>
            </a:r>
            <a:endParaRPr>
              <a:solidFill>
                <a:schemeClr val="lt1"/>
              </a:solidFill>
            </a:endParaRPr>
          </a:p>
          <a:p>
            <a:pPr indent="-220028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64286"/>
              <a:buChar char="●"/>
            </a:pPr>
            <a:r>
              <a:rPr lang="en-US">
                <a:solidFill>
                  <a:schemeClr val="lt1"/>
                </a:solidFill>
              </a:rPr>
              <a:t>Nearly 500 teachers trained worldwide</a:t>
            </a:r>
            <a:endParaRPr>
              <a:solidFill>
                <a:schemeClr val="lt1"/>
              </a:solidFill>
            </a:endParaRPr>
          </a:p>
          <a:p>
            <a:pPr indent="-220028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64286"/>
              <a:buChar char="●"/>
            </a:pPr>
            <a:r>
              <a:rPr lang="en-US">
                <a:solidFill>
                  <a:schemeClr val="lt1"/>
                </a:solidFill>
              </a:rPr>
              <a:t>Buy 4 webinars for the price of 3</a:t>
            </a:r>
            <a:endParaRPr>
              <a:solidFill>
                <a:schemeClr val="lt1"/>
              </a:solidFill>
            </a:endParaRPr>
          </a:p>
          <a:p>
            <a:pPr indent="-220028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64286"/>
              <a:buChar char="●"/>
            </a:pPr>
            <a:r>
              <a:rPr lang="en-US">
                <a:solidFill>
                  <a:schemeClr val="lt1"/>
                </a:solidFill>
              </a:rPr>
              <a:t>Full presentation slides</a:t>
            </a:r>
            <a:endParaRPr>
              <a:solidFill>
                <a:schemeClr val="lt1"/>
              </a:solidFill>
            </a:endParaRPr>
          </a:p>
          <a:p>
            <a:pPr indent="-220028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64286"/>
              <a:buChar char="●"/>
            </a:pPr>
            <a:r>
              <a:rPr lang="en-US">
                <a:solidFill>
                  <a:schemeClr val="lt1"/>
                </a:solidFill>
              </a:rPr>
              <a:t>Certificates of attendance available</a:t>
            </a:r>
            <a:endParaRPr>
              <a:solidFill>
                <a:schemeClr val="lt1"/>
              </a:solidFill>
            </a:endParaRPr>
          </a:p>
          <a:p>
            <a:pPr indent="-220028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64286"/>
              <a:buChar char="●"/>
            </a:pPr>
            <a:r>
              <a:rPr lang="en-US">
                <a:solidFill>
                  <a:schemeClr val="lt1"/>
                </a:solidFill>
              </a:rPr>
              <a:t>Departmental licences available</a:t>
            </a:r>
            <a:endParaRPr>
              <a:solidFill>
                <a:schemeClr val="lt1"/>
              </a:solidFill>
            </a:endParaRPr>
          </a:p>
          <a:p>
            <a:pPr indent="-220028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64286"/>
              <a:buChar char="●"/>
            </a:pPr>
            <a:r>
              <a:rPr lang="en-US">
                <a:solidFill>
                  <a:schemeClr val="lt1"/>
                </a:solidFill>
              </a:rPr>
              <a:t>6 hours of training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366" name="Google Shape;366;p31"/>
          <p:cNvGrpSpPr/>
          <p:nvPr/>
        </p:nvGrpSpPr>
        <p:grpSpPr>
          <a:xfrm>
            <a:off x="10428505" y="5987007"/>
            <a:ext cx="1054458" cy="469685"/>
            <a:chOff x="9841624" y="4115729"/>
            <a:chExt cx="602169" cy="268223"/>
          </a:xfrm>
        </p:grpSpPr>
        <p:sp>
          <p:nvSpPr>
            <p:cNvPr id="367" name="Google Shape;367;p31"/>
            <p:cNvSpPr/>
            <p:nvPr/>
          </p:nvSpPr>
          <p:spPr>
            <a:xfrm>
              <a:off x="9841624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31"/>
            <p:cNvSpPr/>
            <p:nvPr/>
          </p:nvSpPr>
          <p:spPr>
            <a:xfrm>
              <a:off x="9941445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31"/>
            <p:cNvSpPr/>
            <p:nvPr/>
          </p:nvSpPr>
          <p:spPr>
            <a:xfrm>
              <a:off x="10041267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31"/>
            <p:cNvSpPr/>
            <p:nvPr/>
          </p:nvSpPr>
          <p:spPr>
            <a:xfrm>
              <a:off x="10141090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31"/>
            <p:cNvSpPr/>
            <p:nvPr/>
          </p:nvSpPr>
          <p:spPr>
            <a:xfrm>
              <a:off x="10240911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2" name="Google Shape;372;p31"/>
          <p:cNvSpPr txBox="1"/>
          <p:nvPr/>
        </p:nvSpPr>
        <p:spPr>
          <a:xfrm>
            <a:off x="73975" y="6171700"/>
            <a:ext cx="11916300" cy="52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https://bit.ly/ltwajoedale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3" name="Google Shape;373;p31"/>
          <p:cNvPicPr preferRelativeResize="0"/>
          <p:nvPr/>
        </p:nvPicPr>
        <p:blipFill rotWithShape="1">
          <a:blip r:embed="rId4">
            <a:alphaModFix/>
          </a:blip>
          <a:srcRect b="5760" l="0" r="0" t="5760"/>
          <a:stretch/>
        </p:blipFill>
        <p:spPr>
          <a:xfrm>
            <a:off x="739959" y="1095407"/>
            <a:ext cx="4752259" cy="4752259"/>
          </a:xfrm>
          <a:custGeom>
            <a:rect b="b" l="l" r="r" t="t"/>
            <a:pathLst>
              <a:path extrusionOk="0" h="2388070" w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5308600" y="568525"/>
            <a:ext cx="67887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Language Teaching with AI: webinar series</a:t>
            </a:r>
            <a:endParaRPr/>
          </a:p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 b="0" l="21966" r="21971" t="0"/>
          <a:stretch/>
        </p:blipFill>
        <p:spPr>
          <a:xfrm>
            <a:off x="739959" y="1095407"/>
            <a:ext cx="4752259" cy="4752259"/>
          </a:xfrm>
          <a:custGeom>
            <a:rect b="b" l="l" r="r" t="t"/>
            <a:pathLst>
              <a:path extrusionOk="0" h="2388070" w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81" name="Google Shape;381;p32"/>
          <p:cNvGrpSpPr/>
          <p:nvPr/>
        </p:nvGrpSpPr>
        <p:grpSpPr>
          <a:xfrm>
            <a:off x="0" y="377893"/>
            <a:ext cx="1861854" cy="717514"/>
            <a:chOff x="0" y="377893"/>
            <a:chExt cx="1861854" cy="717514"/>
          </a:xfrm>
        </p:grpSpPr>
        <p:sp>
          <p:nvSpPr>
            <p:cNvPr id="382" name="Google Shape;382;p32"/>
            <p:cNvSpPr/>
            <p:nvPr/>
          </p:nvSpPr>
          <p:spPr>
            <a:xfrm>
              <a:off x="0" y="377893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32"/>
            <p:cNvSpPr/>
            <p:nvPr/>
          </p:nvSpPr>
          <p:spPr>
            <a:xfrm>
              <a:off x="0" y="817628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4" name="Google Shape;384;p32"/>
          <p:cNvSpPr txBox="1"/>
          <p:nvPr>
            <p:ph idx="1" type="body"/>
          </p:nvPr>
        </p:nvSpPr>
        <p:spPr>
          <a:xfrm>
            <a:off x="6234875" y="1820375"/>
            <a:ext cx="5649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>
                <a:solidFill>
                  <a:schemeClr val="lt1"/>
                </a:solidFill>
              </a:rPr>
              <a:t>4 part webinar series</a:t>
            </a:r>
            <a:endParaRPr>
              <a:solidFill>
                <a:schemeClr val="lt1"/>
              </a:solidFill>
            </a:endParaRPr>
          </a:p>
          <a:p>
            <a:pPr indent="-2286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>
                <a:solidFill>
                  <a:schemeClr val="lt1"/>
                </a:solidFill>
              </a:rPr>
              <a:t>Around 150 language teachers have already registered since November 2024</a:t>
            </a:r>
            <a:endParaRPr>
              <a:solidFill>
                <a:schemeClr val="lt1"/>
              </a:solidFill>
            </a:endParaRPr>
          </a:p>
          <a:p>
            <a:pPr indent="-2286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>
                <a:solidFill>
                  <a:schemeClr val="lt1"/>
                </a:solidFill>
              </a:rPr>
              <a:t>6 hrs of recordings, 4 presentations and certificates available</a:t>
            </a:r>
            <a:endParaRPr>
              <a:solidFill>
                <a:schemeClr val="lt1"/>
              </a:solidFill>
            </a:endParaRPr>
          </a:p>
          <a:p>
            <a:pPr indent="-2286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>
                <a:solidFill>
                  <a:schemeClr val="lt1"/>
                </a:solidFill>
              </a:rPr>
              <a:t>Buy 3 get 1 FREE plus departmental rates</a:t>
            </a:r>
            <a:endParaRPr>
              <a:solidFill>
                <a:schemeClr val="lt1"/>
              </a:solidFill>
            </a:endParaRPr>
          </a:p>
          <a:p>
            <a:pPr indent="-228600" lvl="0" marL="2286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>
                <a:solidFill>
                  <a:schemeClr val="lt1"/>
                </a:solidFill>
              </a:rPr>
              <a:t>Pay by invoice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385" name="Google Shape;385;p32"/>
          <p:cNvGrpSpPr/>
          <p:nvPr/>
        </p:nvGrpSpPr>
        <p:grpSpPr>
          <a:xfrm>
            <a:off x="10428505" y="5987007"/>
            <a:ext cx="1054458" cy="469685"/>
            <a:chOff x="9841624" y="4115729"/>
            <a:chExt cx="602169" cy="268223"/>
          </a:xfrm>
        </p:grpSpPr>
        <p:sp>
          <p:nvSpPr>
            <p:cNvPr id="386" name="Google Shape;386;p32"/>
            <p:cNvSpPr/>
            <p:nvPr/>
          </p:nvSpPr>
          <p:spPr>
            <a:xfrm>
              <a:off x="9841624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32"/>
            <p:cNvSpPr/>
            <p:nvPr/>
          </p:nvSpPr>
          <p:spPr>
            <a:xfrm>
              <a:off x="9941445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32"/>
            <p:cNvSpPr/>
            <p:nvPr/>
          </p:nvSpPr>
          <p:spPr>
            <a:xfrm>
              <a:off x="10041267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32"/>
            <p:cNvSpPr/>
            <p:nvPr/>
          </p:nvSpPr>
          <p:spPr>
            <a:xfrm>
              <a:off x="10141090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32"/>
            <p:cNvSpPr/>
            <p:nvPr/>
          </p:nvSpPr>
          <p:spPr>
            <a:xfrm>
              <a:off x="10240911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1" name="Google Shape;391;p32"/>
          <p:cNvSpPr txBox="1"/>
          <p:nvPr/>
        </p:nvSpPr>
        <p:spPr>
          <a:xfrm>
            <a:off x="73975" y="6171700"/>
            <a:ext cx="11916300" cy="52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https://bit.ly/languageteachingwithaijoedale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33"/>
          <p:cNvSpPr txBox="1"/>
          <p:nvPr>
            <p:ph type="title"/>
          </p:nvPr>
        </p:nvSpPr>
        <p:spPr>
          <a:xfrm>
            <a:off x="4805625" y="568525"/>
            <a:ext cx="74025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0" i="0" lang="en-US" u="none" strike="noStrike">
                <a:solidFill>
                  <a:schemeClr val="lt1"/>
                </a:solidFill>
              </a:rPr>
              <a:t>Presentation: </a:t>
            </a:r>
            <a:r>
              <a:rPr lang="en-US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https://bit.ly/sisconference25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98" name="Google Shape;398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9959" y="1095407"/>
            <a:ext cx="4754947" cy="4754947"/>
          </a:xfrm>
          <a:custGeom>
            <a:rect b="b" l="l" r="r" t="t"/>
            <a:pathLst>
              <a:path extrusionOk="0" h="2388070" w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99" name="Google Shape;399;p33"/>
          <p:cNvGrpSpPr/>
          <p:nvPr/>
        </p:nvGrpSpPr>
        <p:grpSpPr>
          <a:xfrm>
            <a:off x="0" y="377893"/>
            <a:ext cx="1861854" cy="717514"/>
            <a:chOff x="0" y="377893"/>
            <a:chExt cx="1861854" cy="717514"/>
          </a:xfrm>
        </p:grpSpPr>
        <p:sp>
          <p:nvSpPr>
            <p:cNvPr id="400" name="Google Shape;400;p33"/>
            <p:cNvSpPr/>
            <p:nvPr/>
          </p:nvSpPr>
          <p:spPr>
            <a:xfrm>
              <a:off x="0" y="377893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33"/>
            <p:cNvSpPr/>
            <p:nvPr/>
          </p:nvSpPr>
          <p:spPr>
            <a:xfrm>
              <a:off x="0" y="817628"/>
              <a:ext cx="1861854" cy="277779"/>
            </a:xfrm>
            <a:custGeom>
              <a:rect b="b" l="l" r="r" t="t"/>
              <a:pathLst>
                <a:path extrusionOk="0" h="277779" w="1861854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2" name="Google Shape;402;p33"/>
          <p:cNvGrpSpPr/>
          <p:nvPr/>
        </p:nvGrpSpPr>
        <p:grpSpPr>
          <a:xfrm>
            <a:off x="10428634" y="5987064"/>
            <a:ext cx="1054466" cy="469689"/>
            <a:chOff x="9841624" y="4115729"/>
            <a:chExt cx="602169" cy="268223"/>
          </a:xfrm>
        </p:grpSpPr>
        <p:sp>
          <p:nvSpPr>
            <p:cNvPr id="403" name="Google Shape;403;p33"/>
            <p:cNvSpPr/>
            <p:nvPr/>
          </p:nvSpPr>
          <p:spPr>
            <a:xfrm>
              <a:off x="9841624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33"/>
            <p:cNvSpPr/>
            <p:nvPr/>
          </p:nvSpPr>
          <p:spPr>
            <a:xfrm>
              <a:off x="9941445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33"/>
            <p:cNvSpPr/>
            <p:nvPr/>
          </p:nvSpPr>
          <p:spPr>
            <a:xfrm>
              <a:off x="10041267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33"/>
            <p:cNvSpPr/>
            <p:nvPr/>
          </p:nvSpPr>
          <p:spPr>
            <a:xfrm>
              <a:off x="10141090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33"/>
            <p:cNvSpPr/>
            <p:nvPr/>
          </p:nvSpPr>
          <p:spPr>
            <a:xfrm>
              <a:off x="10240911" y="4115729"/>
              <a:ext cx="202882" cy="268223"/>
            </a:xfrm>
            <a:custGeom>
              <a:rect b="b" l="l" r="r" t="t"/>
              <a:pathLst>
                <a:path extrusionOk="0" h="268223" w="202882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8" name="Google Shape;408;p33"/>
          <p:cNvSpPr txBox="1"/>
          <p:nvPr/>
        </p:nvSpPr>
        <p:spPr>
          <a:xfrm>
            <a:off x="73975" y="6171700"/>
            <a:ext cx="10072800" cy="52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https://bit.ly/sisconference25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9" name="Google Shape;409;p33" title="bit.ly_sisconference25.png"/>
          <p:cNvPicPr preferRelativeResize="0"/>
          <p:nvPr/>
        </p:nvPicPr>
        <p:blipFill rotWithShape="1">
          <a:blip r:embed="rId6">
            <a:alphaModFix/>
          </a:blip>
          <a:srcRect b="8373" l="7063" r="7744" t="7225"/>
          <a:stretch/>
        </p:blipFill>
        <p:spPr>
          <a:xfrm>
            <a:off x="5918725" y="1635625"/>
            <a:ext cx="4228050" cy="41887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4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34"/>
          <p:cNvSpPr/>
          <p:nvPr/>
        </p:nvSpPr>
        <p:spPr>
          <a:xfrm>
            <a:off x="1" y="0"/>
            <a:ext cx="8522400" cy="2286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96900" sx="90000" rotWithShape="0" algn="t" dir="7140000" dist="304800" sy="90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erson sitting at a desk using a computer&#10;&#10;Description automatically generated" id="416" name="Google Shape;416;p34"/>
          <p:cNvPicPr preferRelativeResize="0"/>
          <p:nvPr/>
        </p:nvPicPr>
        <p:blipFill rotWithShape="1">
          <a:blip r:embed="rId3">
            <a:alphaModFix/>
          </a:blip>
          <a:srcRect b="0" l="6221" r="4788" t="0"/>
          <a:stretch/>
        </p:blipFill>
        <p:spPr>
          <a:xfrm>
            <a:off x="6096000" y="1"/>
            <a:ext cx="6102825" cy="6857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7" name="Google Shape;417;p34"/>
          <p:cNvGrpSpPr/>
          <p:nvPr/>
        </p:nvGrpSpPr>
        <p:grpSpPr>
          <a:xfrm>
            <a:off x="329527" y="2800666"/>
            <a:ext cx="4647000" cy="3549121"/>
            <a:chOff x="0" y="32066"/>
            <a:chExt cx="4647000" cy="3549121"/>
          </a:xfrm>
        </p:grpSpPr>
        <p:sp>
          <p:nvSpPr>
            <p:cNvPr id="418" name="Google Shape;418;p34"/>
            <p:cNvSpPr/>
            <p:nvPr/>
          </p:nvSpPr>
          <p:spPr>
            <a:xfrm>
              <a:off x="0" y="32066"/>
              <a:ext cx="4647000" cy="647700"/>
            </a:xfrm>
            <a:prstGeom prst="roundRect">
              <a:avLst>
                <a:gd fmla="val 16667" name="adj"/>
              </a:avLst>
            </a:prstGeom>
            <a:solidFill>
              <a:srgbClr val="0070C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34"/>
            <p:cNvSpPr txBox="1"/>
            <p:nvPr/>
          </p:nvSpPr>
          <p:spPr>
            <a:xfrm>
              <a:off x="31613" y="63679"/>
              <a:ext cx="4583700" cy="58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n-US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SIS Conference Digital Lab</a:t>
              </a:r>
              <a:endParaRPr b="0" i="0" sz="2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34"/>
            <p:cNvSpPr/>
            <p:nvPr/>
          </p:nvSpPr>
          <p:spPr>
            <a:xfrm>
              <a:off x="0" y="757421"/>
              <a:ext cx="4647000" cy="647700"/>
            </a:xfrm>
            <a:prstGeom prst="roundRect">
              <a:avLst>
                <a:gd fmla="val 16667" name="adj"/>
              </a:avLst>
            </a:prstGeom>
            <a:solidFill>
              <a:srgbClr val="0070C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34"/>
            <p:cNvSpPr txBox="1"/>
            <p:nvPr/>
          </p:nvSpPr>
          <p:spPr>
            <a:xfrm>
              <a:off x="31613" y="789034"/>
              <a:ext cx="4583700" cy="58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n-US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University of Leeds</a:t>
              </a:r>
              <a:endParaRPr b="0" i="0" sz="2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34"/>
            <p:cNvSpPr/>
            <p:nvPr/>
          </p:nvSpPr>
          <p:spPr>
            <a:xfrm>
              <a:off x="0" y="1482777"/>
              <a:ext cx="4647000" cy="647700"/>
            </a:xfrm>
            <a:prstGeom prst="roundRect">
              <a:avLst>
                <a:gd fmla="val 16667" name="adj"/>
              </a:avLst>
            </a:prstGeom>
            <a:solidFill>
              <a:srgbClr val="0070C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34"/>
            <p:cNvSpPr txBox="1"/>
            <p:nvPr/>
          </p:nvSpPr>
          <p:spPr>
            <a:xfrm>
              <a:off x="31613" y="1514390"/>
              <a:ext cx="4583700" cy="58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n-US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24th June 2025 </a:t>
              </a:r>
              <a:endParaRPr b="0" i="0" sz="2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34"/>
            <p:cNvSpPr/>
            <p:nvPr/>
          </p:nvSpPr>
          <p:spPr>
            <a:xfrm>
              <a:off x="0" y="2208132"/>
              <a:ext cx="4647000" cy="647700"/>
            </a:xfrm>
            <a:prstGeom prst="roundRect">
              <a:avLst>
                <a:gd fmla="val 16667" name="adj"/>
              </a:avLst>
            </a:prstGeom>
            <a:solidFill>
              <a:srgbClr val="0070C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34"/>
            <p:cNvSpPr txBox="1"/>
            <p:nvPr/>
          </p:nvSpPr>
          <p:spPr>
            <a:xfrm>
              <a:off x="31613" y="2239745"/>
              <a:ext cx="4583700" cy="58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n-US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Joe Dale </a:t>
              </a:r>
              <a:endParaRPr b="0" i="0" sz="2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34"/>
            <p:cNvSpPr/>
            <p:nvPr/>
          </p:nvSpPr>
          <p:spPr>
            <a:xfrm>
              <a:off x="0" y="2933487"/>
              <a:ext cx="4647000" cy="647700"/>
            </a:xfrm>
            <a:prstGeom prst="roundRect">
              <a:avLst>
                <a:gd fmla="val 16667" name="adj"/>
              </a:avLst>
            </a:prstGeom>
            <a:solidFill>
              <a:srgbClr val="0070C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34"/>
            <p:cNvSpPr txBox="1"/>
            <p:nvPr/>
          </p:nvSpPr>
          <p:spPr>
            <a:xfrm>
              <a:off x="31613" y="2965100"/>
              <a:ext cx="4583700" cy="58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n-US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joedale@talk21.com</a:t>
              </a:r>
              <a:endParaRPr b="0" i="0" sz="2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8" name="Google Shape;428;p34"/>
          <p:cNvSpPr txBox="1"/>
          <p:nvPr>
            <p:ph type="title"/>
          </p:nvPr>
        </p:nvSpPr>
        <p:spPr>
          <a:xfrm>
            <a:off x="329525" y="497100"/>
            <a:ext cx="9213600" cy="13425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1" lang="en-US">
                <a:solidFill>
                  <a:schemeClr val="lt1"/>
                </a:solidFill>
              </a:rPr>
              <a:t>Practical AI in Language Learning: Tools for Italian Studies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